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9294293" y="7064217"/>
            <a:ext cx="273253" cy="278512"/>
          </a:xfrm>
          <a:prstGeom prst="rect">
            <a:avLst/>
          </a:prstGeom>
        </p:spPr>
        <p:txBody>
          <a:bodyPr lIns="50355" tIns="50355" rIns="50355" bIns="50355" anchor="ctr"/>
          <a:lstStyle>
            <a:lvl1pPr algn="r" defTabSz="1007533">
              <a:defRPr i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" name="McStas: dynamics in single crystals"/>
          <p:cNvSpPr txBox="1"/>
          <p:nvPr/>
        </p:nvSpPr>
        <p:spPr>
          <a:xfrm>
            <a:off x="745778" y="415219"/>
            <a:ext cx="6191361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/>
            </a:lvl1pPr>
          </a:lstStyle>
          <a:p>
            <a:pPr/>
            <a:r>
              <a:t>McStas: dynamics in single crystals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 this exercise you will have acces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In this exercise you will have access</a:t>
            </a:r>
          </a:p>
          <a:p>
            <a:pPr defTabSz="603504">
              <a:defRPr sz="2904"/>
            </a:pPr>
            <a:r>
              <a:t>to an instrument that uses this type of hack</a:t>
            </a:r>
          </a:p>
        </p:txBody>
      </p:sp>
      <p:sp>
        <p:nvSpPr>
          <p:cNvPr id="166" name="The instrument is found on the DropBox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r>
              <a:t>The instrument is found on the DropBox: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Magnon_bcc_visualisation.instr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br/>
            <a:r>
              <a:t>and needs the .lau and .comps also found there: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br/>
            <a:br/>
            <a:r>
              <a:rPr b="1"/>
              <a:t>BCC_fake.lau		</a:t>
            </a:r>
            <a:endParaRPr b="1"/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Magnon_bcc.comp		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Sqq_w_monitor.com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r>
              <a:t>(For the time being, skip the TAS_Magnon.instr instrument)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Line"/>
          <p:cNvSpPr/>
          <p:nvPr/>
        </p:nvSpPr>
        <p:spPr>
          <a:xfrm flipH="1">
            <a:off x="3270613" y="4229701"/>
            <a:ext cx="188864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69" name="Rectangle"/>
          <p:cNvSpPr/>
          <p:nvPr/>
        </p:nvSpPr>
        <p:spPr>
          <a:xfrm>
            <a:off x="5200650" y="3569301"/>
            <a:ext cx="4079826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0" name="New, purely inelastic component…"/>
          <p:cNvSpPr txBox="1"/>
          <p:nvPr/>
        </p:nvSpPr>
        <p:spPr>
          <a:xfrm>
            <a:off x="5263580" y="3819421"/>
            <a:ext cx="4002936" cy="69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/>
            </a:pPr>
            <a:r>
              <a:t>New, purely inelastic component</a:t>
            </a:r>
          </a:p>
          <a:p>
            <a:pPr>
              <a:defRPr sz="2100"/>
            </a:pPr>
            <a:r>
              <a:t>from Kim Lefmann 2018.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 this exercise you will have acces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In this exercise you will have access</a:t>
            </a:r>
          </a:p>
          <a:p>
            <a:pPr defTabSz="603504">
              <a:defRPr sz="2904"/>
            </a:pPr>
            <a:r>
              <a:t>to an instrument that uses this type of hack</a:t>
            </a:r>
          </a:p>
        </p:txBody>
      </p:sp>
      <p:sp>
        <p:nvSpPr>
          <p:cNvPr id="173" name="The instrument is found on the DropBox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r>
              <a:t>The instrument is found on the DropBox: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Magnon_bcc_visualisation.instr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br/>
            <a:r>
              <a:t>and needs the .lau and .comps also found there: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br/>
            <a:br/>
            <a:r>
              <a:rPr b="1"/>
              <a:t>BCC_fake.lau		</a:t>
            </a:r>
            <a:endParaRPr b="1"/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Magnon_bcc.comp		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z="2300">
                <a:latin typeface="Menlo"/>
                <a:ea typeface="Menlo"/>
                <a:cs typeface="Menlo"/>
                <a:sym typeface="Menlo"/>
              </a:defRPr>
            </a:pPr>
            <a:r>
              <a:t>Sqq_w_monitor.com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2300">
                <a:latin typeface="Menlo"/>
                <a:ea typeface="Menlo"/>
                <a:cs typeface="Menlo"/>
                <a:sym typeface="Menlo"/>
              </a:defRPr>
            </a:pPr>
            <a:r>
              <a:t>(For the time being, skip the TAS_Magnon.instr instrument)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Line"/>
          <p:cNvSpPr/>
          <p:nvPr/>
        </p:nvSpPr>
        <p:spPr>
          <a:xfrm flipH="1">
            <a:off x="3270613" y="4229701"/>
            <a:ext cx="188864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6" name="Rectangle"/>
          <p:cNvSpPr/>
          <p:nvPr/>
        </p:nvSpPr>
        <p:spPr>
          <a:xfrm>
            <a:off x="5200650" y="3569301"/>
            <a:ext cx="4079826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7" name="Magnons are related to spin- waves, but there are subtle…"/>
          <p:cNvSpPr txBox="1"/>
          <p:nvPr/>
        </p:nvSpPr>
        <p:spPr>
          <a:xfrm>
            <a:off x="5263580" y="3692421"/>
            <a:ext cx="3499097" cy="997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/>
            </a:pPr>
            <a:r>
              <a:t>Magnons are related to spin-</a:t>
            </a:r>
            <a:br/>
            <a:r>
              <a:t>waves, but there are subtle</a:t>
            </a:r>
          </a:p>
          <a:p>
            <a:pPr>
              <a:defRPr sz="2100"/>
            </a:pPr>
            <a:r>
              <a:t>differences - Sylvain? :-)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ZoneTexte 1"/>
          <p:cNvSpPr txBox="1"/>
          <p:nvPr/>
        </p:nvSpPr>
        <p:spPr>
          <a:xfrm>
            <a:off x="1914812" y="2829655"/>
            <a:ext cx="5457656" cy="2800094"/>
          </a:xfrm>
          <a:prstGeom prst="rect">
            <a:avLst/>
          </a:prstGeom>
          <a:ln w="3175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355" tIns="50355" rIns="50355" bIns="50355">
            <a:spAutoFit/>
          </a:bodyPr>
          <a:lstStyle/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  <a:r>
              <a:t>SPIN WAVES  = MAGNONS</a:t>
            </a:r>
          </a:p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  <a:r>
              <a:t>MORE GENERALY</a:t>
            </a:r>
          </a:p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pPr>
            <a:r>
              <a:t>MAGNONS :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D</a:t>
            </a:r>
            <a:r>
              <a:t>S = 1 EXCITATIONS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51" y="882839"/>
            <a:ext cx="4758001" cy="540893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ZoneTexte 1"/>
          <p:cNvSpPr txBox="1"/>
          <p:nvPr/>
        </p:nvSpPr>
        <p:spPr>
          <a:xfrm>
            <a:off x="3440958" y="237355"/>
            <a:ext cx="3082348" cy="545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355" tIns="50355" rIns="50355" bIns="50355">
            <a:spAutoFit/>
          </a:bodyPr>
          <a:lstStyle>
            <a:lvl1pPr defTabSz="1007533">
              <a:defRPr i="0"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« Slicing a cone »</a:t>
            </a:r>
          </a:p>
        </p:txBody>
      </p:sp>
      <p:sp>
        <p:nvSpPr>
          <p:cNvPr id="186" name="Connecteur droit 3"/>
          <p:cNvSpPr/>
          <p:nvPr/>
        </p:nvSpPr>
        <p:spPr>
          <a:xfrm>
            <a:off x="1678516" y="4701434"/>
            <a:ext cx="1762444" cy="1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7" name="Connecteur droit 5"/>
          <p:cNvSpPr/>
          <p:nvPr/>
        </p:nvSpPr>
        <p:spPr>
          <a:xfrm>
            <a:off x="1678516" y="4449656"/>
            <a:ext cx="1762444" cy="1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Connecteur droit 6"/>
          <p:cNvSpPr/>
          <p:nvPr/>
        </p:nvSpPr>
        <p:spPr>
          <a:xfrm>
            <a:off x="1678516" y="3778250"/>
            <a:ext cx="1762444" cy="0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Connecteur droit 7"/>
          <p:cNvSpPr/>
          <p:nvPr/>
        </p:nvSpPr>
        <p:spPr>
          <a:xfrm>
            <a:off x="1678516" y="3106843"/>
            <a:ext cx="1762444" cy="1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Connecteur droit 8"/>
          <p:cNvSpPr/>
          <p:nvPr/>
        </p:nvSpPr>
        <p:spPr>
          <a:xfrm>
            <a:off x="1678516" y="2519362"/>
            <a:ext cx="1762444" cy="1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1637" y="2972837"/>
            <a:ext cx="1982501" cy="225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5044" y="3990584"/>
            <a:ext cx="1982501" cy="225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1637" y="5037137"/>
            <a:ext cx="1982501" cy="2253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85044" y="2015807"/>
            <a:ext cx="1982501" cy="225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01637" y="757850"/>
            <a:ext cx="1982501" cy="225372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onnecteur droit avec flèche 9"/>
          <p:cNvSpPr/>
          <p:nvPr/>
        </p:nvSpPr>
        <p:spPr>
          <a:xfrm flipV="1">
            <a:off x="7385473" y="5960321"/>
            <a:ext cx="419630" cy="419630"/>
          </a:xfrm>
          <a:prstGeom prst="line">
            <a:avLst/>
          </a:prstGeom>
          <a:ln w="3175">
            <a:solidFill>
              <a:srgbClr val="4A7EBB"/>
            </a:solidFill>
            <a:tailEnd type="triangle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7" name="Connecteur droit avec flèche 16"/>
          <p:cNvSpPr/>
          <p:nvPr/>
        </p:nvSpPr>
        <p:spPr>
          <a:xfrm flipV="1">
            <a:off x="7217621" y="3442546"/>
            <a:ext cx="419630" cy="419630"/>
          </a:xfrm>
          <a:prstGeom prst="line">
            <a:avLst/>
          </a:prstGeom>
          <a:ln w="3175">
            <a:solidFill>
              <a:srgbClr val="4A7EBB"/>
            </a:solidFill>
            <a:tailEnd type="triangle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Connecteur droit avec flèche 17"/>
          <p:cNvSpPr/>
          <p:nvPr/>
        </p:nvSpPr>
        <p:spPr>
          <a:xfrm flipH="1" flipV="1">
            <a:off x="7301547" y="4365730"/>
            <a:ext cx="419630" cy="489301"/>
          </a:xfrm>
          <a:prstGeom prst="line">
            <a:avLst/>
          </a:prstGeom>
          <a:ln w="3175">
            <a:solidFill>
              <a:srgbClr val="4A7EBB"/>
            </a:solidFill>
            <a:tailEnd type="triangle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9" name="Connecteur droit avec flèche 19"/>
          <p:cNvSpPr/>
          <p:nvPr/>
        </p:nvSpPr>
        <p:spPr>
          <a:xfrm flipH="1" flipV="1">
            <a:off x="7385473" y="1694359"/>
            <a:ext cx="419630" cy="489301"/>
          </a:xfrm>
          <a:prstGeom prst="line">
            <a:avLst/>
          </a:prstGeom>
          <a:ln w="3175">
            <a:solidFill>
              <a:srgbClr val="4A7EBB"/>
            </a:solidFill>
            <a:tailEnd type="triangle"/>
          </a:ln>
        </p:spPr>
        <p:txBody>
          <a:bodyPr lIns="50355" tIns="50355" rIns="50355" bIns="50355"/>
          <a:lstStyle/>
          <a:p>
            <a:pPr defTabSz="1007533">
              <a:defRPr i="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strument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contents</a:t>
            </a:r>
          </a:p>
        </p:txBody>
      </p:sp>
      <p:sp>
        <p:nvSpPr>
          <p:cNvPr id="202" name="White-beam source…"/>
          <p:cNvSpPr txBox="1"/>
          <p:nvPr>
            <p:ph type="body" idx="1"/>
          </p:nvPr>
        </p:nvSpPr>
        <p:spPr>
          <a:xfrm>
            <a:off x="163079" y="1440781"/>
            <a:ext cx="9495513" cy="557784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400"/>
            </a:pPr>
            <a:r>
              <a:t>White-beam source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Selection between Single_crystal and Magnon_bcc.comp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 “scattering-plane” inelastic monitor that “cheats” by directly measuring </a:t>
            </a:r>
            <a:br/>
            <a:r>
              <a:t>k</a:t>
            </a:r>
            <a:r>
              <a:rPr baseline="-5999"/>
              <a:t>i</a:t>
            </a:r>
            <a:r>
              <a:t> and k</a:t>
            </a:r>
            <a:r>
              <a:rPr baseline="-5999"/>
              <a:t>f</a:t>
            </a:r>
            <a:r>
              <a:t> 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sqq.pdf" descr="sqq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709" y="4257826"/>
            <a:ext cx="8869682" cy="2296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ask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Tasks:</a:t>
            </a:r>
          </a:p>
        </p:txBody>
      </p:sp>
      <p:sp>
        <p:nvSpPr>
          <p:cNvPr id="207" name="Locate the instrument file, compile and visualise “as usual”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359343" indent="-359343" defTabSz="768095">
              <a:spcBef>
                <a:spcPts val="800"/>
              </a:spcBef>
              <a:buSzPct val="100000"/>
              <a:buFontTx/>
              <a:buAutoNum type="arabicPeriod" startAt="1"/>
              <a:defRPr sz="2688"/>
            </a:pPr>
            <a:r>
              <a:t>Locate the instrument file, compile and visualise “as usual”</a:t>
            </a:r>
            <a:br/>
          </a:p>
          <a:p>
            <a:pPr marL="359343" indent="-359343" defTabSz="768095">
              <a:spcBef>
                <a:spcPts val="800"/>
              </a:spcBef>
              <a:buSzPct val="100000"/>
              <a:buFontTx/>
              <a:buAutoNum type="arabicPeriod" startAt="1"/>
              <a:defRPr sz="2688"/>
            </a:pPr>
            <a:r>
              <a:t>In terminal run mcdoc Magnon_bcc_visualisation.instr </a:t>
            </a:r>
            <a:br/>
          </a:p>
          <a:p>
            <a:pPr marL="359343" indent="-359343" defTabSz="768095">
              <a:spcBef>
                <a:spcPts val="800"/>
              </a:spcBef>
              <a:buSzPct val="100000"/>
              <a:buFontTx/>
              <a:buAutoNum type="arabicPeriod" startAt="1"/>
              <a:defRPr sz="2688"/>
            </a:pPr>
            <a:r>
              <a:t>In terminal run mcdoc Magnon_bcc.comp and check how comp is used in the instrument file</a:t>
            </a:r>
            <a:br/>
          </a:p>
          <a:p>
            <a:pPr marL="359343" indent="-359343" defTabSz="768095">
              <a:spcBef>
                <a:spcPts val="800"/>
              </a:spcBef>
              <a:buSzPct val="100000"/>
              <a:buFontTx/>
              <a:buAutoNum type="arabicPeriod" startAt="1"/>
              <a:defRPr sz="2688"/>
            </a:pPr>
            <a:r>
              <a:t>In terminal run mcdoc Sqq_w_monitor.comp check how comp is used in the instrument file</a:t>
            </a:r>
            <a:br/>
            <a:br/>
          </a:p>
          <a:p>
            <a:pPr marL="359343" indent="-359343" defTabSz="768095">
              <a:spcBef>
                <a:spcPts val="800"/>
              </a:spcBef>
              <a:buSzPct val="100000"/>
              <a:buFontTx/>
              <a:buAutoNum type="arabicPeriod" startAt="1"/>
              <a:defRPr sz="2688"/>
            </a:pPr>
            <a:r>
              <a:t>Run a long simulation (1e7-8) and plot the results (log)</a:t>
            </a:r>
            <a:br/>
            <a:r>
              <a:t> 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asks -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Tasks - 2</a:t>
            </a:r>
          </a:p>
        </p:txBody>
      </p:sp>
      <p:sp>
        <p:nvSpPr>
          <p:cNvPr id="211" name="5. Load and view in Matlab / iFit us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5. Load and view in Matlab / iFit using:</a:t>
            </a:r>
            <a:br/>
          </a:p>
          <a:p>
            <a:pPr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- use the loadvol.m script from the DropBox</a:t>
            </a:r>
          </a:p>
          <a:p>
            <a:pPr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Vol=loadvol(’your_datadir’);</a:t>
            </a:r>
            <a:br/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Screen Shot 2018-09-26 at 20.49.14.png" descr="Screen Shot 2018-09-26 at 20.4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5124" y="3196381"/>
            <a:ext cx="4572087" cy="4025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ptional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exercise</a:t>
            </a:r>
          </a:p>
        </p:txBody>
      </p:sp>
      <p:sp>
        <p:nvSpPr>
          <p:cNvPr id="216" name="6. If you are longing for some more TAS :-)…"/>
          <p:cNvSpPr txBox="1"/>
          <p:nvPr>
            <p:ph type="body" idx="1"/>
          </p:nvPr>
        </p:nvSpPr>
        <p:spPr>
          <a:xfrm>
            <a:off x="163079" y="1186781"/>
            <a:ext cx="8961121" cy="573245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>
              <a:buSzTx/>
              <a:buFontTx/>
              <a:buNone/>
            </a:pPr>
            <a:br/>
            <a:r>
              <a:t>6. If you are longing for some more TAS :-)</a:t>
            </a:r>
          </a:p>
          <a:p>
            <a:pPr marL="0" indent="0">
              <a:buSzTx/>
              <a:buFontTx/>
              <a:buNone/>
            </a:pPr>
          </a:p>
          <a:p>
            <a:pPr lvl="1" marL="0" indent="228600">
              <a:buSzTx/>
              <a:buFontTx/>
              <a:buNone/>
            </a:pPr>
            <a:r>
              <a:t>Try modifying TAS_Magnon.instr for the same Single_crystal and Magnon_bcc setup as found in the visualisation instrument</a:t>
            </a:r>
          </a:p>
          <a:p>
            <a:pPr lvl="1" marL="0" indent="228600">
              <a:buSzTx/>
              <a:buFontTx/>
              <a:buNone/>
            </a:pPr>
          </a:p>
          <a:p>
            <a:pPr lvl="1" marL="0" indent="228600">
              <a:buSzTx/>
              <a:buFontTx/>
              <a:buNone/>
            </a:pPr>
            <a:r>
              <a:t>Make it work and do some nice scans :-)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ptional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exercise</a:t>
            </a:r>
          </a:p>
        </p:txBody>
      </p:sp>
      <p:sp>
        <p:nvSpPr>
          <p:cNvPr id="220" name="7. Try including a Phonon_simple instead of the Magnon_bcc component - use either of the previous instrumen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7. Try including a Phonon_simple instead of the Magnon_bcc component - use either of the previous instruments 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ample overview reminder:  Currently, SX + inelastic not so eas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Sample overview reminder: </a:t>
            </a:r>
            <a:br/>
            <a:r>
              <a:t>Currently, SX + inelastic not so easy…</a:t>
            </a:r>
          </a:p>
        </p:txBody>
      </p:sp>
      <p:sp>
        <p:nvSpPr>
          <p:cNvPr id="10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50" b="0"/>
          <a:stretch>
            <a:fillRect/>
          </a:stretch>
        </p:blipFill>
        <p:spPr>
          <a:xfrm>
            <a:off x="-57150" y="2255331"/>
            <a:ext cx="10134600" cy="2007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00" y="974335"/>
            <a:ext cx="10160000" cy="134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ingle_crystal is elastic only…."/>
          <p:cNvSpPr txBox="1"/>
          <p:nvPr/>
        </p:nvSpPr>
        <p:spPr>
          <a:xfrm>
            <a:off x="821978" y="5464118"/>
            <a:ext cx="6725195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Single_crystal is elastic only….</a:t>
            </a:r>
          </a:p>
        </p:txBody>
      </p:sp>
      <p:sp>
        <p:nvSpPr>
          <p:cNvPr id="112" name="Line"/>
          <p:cNvSpPr/>
          <p:nvPr/>
        </p:nvSpPr>
        <p:spPr>
          <a:xfrm flipV="1">
            <a:off x="7499349" y="2996842"/>
            <a:ext cx="1" cy="24911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ample overview reminder:  Currently, SX + inelastic not so eas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Sample overview reminder: </a:t>
            </a:r>
            <a:br/>
            <a:r>
              <a:t>Currently, SX + inelastic not so easy…</a:t>
            </a:r>
          </a:p>
        </p:txBody>
      </p:sp>
      <p:sp>
        <p:nvSpPr>
          <p:cNvPr id="1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623" y="2276500"/>
            <a:ext cx="10160001" cy="1199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00" y="974335"/>
            <a:ext cx="10160000" cy="134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Phonon_simple is inelastic only….…"/>
          <p:cNvSpPr txBox="1"/>
          <p:nvPr/>
        </p:nvSpPr>
        <p:spPr>
          <a:xfrm>
            <a:off x="821978" y="5464118"/>
            <a:ext cx="7538881" cy="109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/>
            </a:pPr>
            <a:r>
              <a:t>Phonon_simple is inelastic only….</a:t>
            </a:r>
          </a:p>
          <a:p>
            <a:pPr>
              <a:defRPr b="1" sz="3500"/>
            </a:pPr>
            <a:r>
              <a:t>(and BCC only…)</a:t>
            </a:r>
          </a:p>
        </p:txBody>
      </p:sp>
      <p:sp>
        <p:nvSpPr>
          <p:cNvPr id="120" name="Line"/>
          <p:cNvSpPr/>
          <p:nvPr/>
        </p:nvSpPr>
        <p:spPr>
          <a:xfrm flipV="1">
            <a:off x="6737349" y="2996842"/>
            <a:ext cx="1" cy="24911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ample overview reminder:  Currently, SX + inelastic not so eas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Sample overview reminder: </a:t>
            </a:r>
            <a:br/>
            <a:r>
              <a:t>Currently, SX + inelastic not so easy…</a:t>
            </a:r>
          </a:p>
        </p:txBody>
      </p:sp>
      <p:sp>
        <p:nvSpPr>
          <p:cNvPr id="12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2281454"/>
            <a:ext cx="10160000" cy="1728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00" y="974335"/>
            <a:ext cx="10160000" cy="134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pot_sample is “not a material”, provides 𝛿-functions in Q,⍵ only"/>
          <p:cNvSpPr txBox="1"/>
          <p:nvPr/>
        </p:nvSpPr>
        <p:spPr>
          <a:xfrm>
            <a:off x="186978" y="4829355"/>
            <a:ext cx="7287998" cy="303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400"/>
            </a:pPr>
            <a:r>
              <a:rPr b="0" i="0">
                <a:latin typeface="STIXGeneral"/>
                <a:ea typeface="STIXGeneral"/>
                <a:cs typeface="STIXGeneral"/>
                <a:sym typeface="STIXGeneral"/>
              </a:rPr>
              <a:t>Spot_sample is “not a material”, provides</a:t>
            </a:r>
            <a:br>
              <a:rPr b="0" i="0">
                <a:latin typeface="STIXGeneral"/>
                <a:ea typeface="STIXGeneral"/>
                <a:cs typeface="STIXGeneral"/>
                <a:sym typeface="STIXGeneral"/>
              </a:rPr>
            </a:br>
            <a:r>
              <a:rPr b="0" i="0">
                <a:latin typeface="STIXGeneral"/>
                <a:ea typeface="STIXGeneral"/>
                <a:cs typeface="STIXGeneral"/>
                <a:sym typeface="STIXGeneral"/>
              </a:rPr>
              <a:t>𝛿-functions in Q,⍵ only</a:t>
            </a:r>
            <a:endParaRPr b="0"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400"/>
            </a:pPr>
            <a:endParaRPr b="0"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500"/>
            </a:pPr>
          </a:p>
        </p:txBody>
      </p:sp>
      <p:sp>
        <p:nvSpPr>
          <p:cNvPr id="128" name="Line"/>
          <p:cNvSpPr/>
          <p:nvPr/>
        </p:nvSpPr>
        <p:spPr>
          <a:xfrm flipV="1">
            <a:off x="7586315" y="2865384"/>
            <a:ext cx="1" cy="19910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9" name="Line"/>
          <p:cNvSpPr/>
          <p:nvPr/>
        </p:nvSpPr>
        <p:spPr>
          <a:xfrm flipV="1">
            <a:off x="6697315" y="2865384"/>
            <a:ext cx="1" cy="19910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ample overview reminder:  Currently, SX + inelastic not so eas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Sample overview reminder: </a:t>
            </a:r>
            <a:br/>
            <a:r>
              <a:t>Currently, SX + inelastic not so easy…</a:t>
            </a:r>
          </a:p>
        </p:txBody>
      </p:sp>
      <p:sp>
        <p:nvSpPr>
          <p:cNvPr id="1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2249561"/>
            <a:ext cx="10160000" cy="2099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00" y="974335"/>
            <a:ext cx="10160000" cy="134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Union components allow to combine  features of Single_crystal and  Phonon_simple + adds phonon  polarisation"/>
          <p:cNvSpPr txBox="1"/>
          <p:nvPr/>
        </p:nvSpPr>
        <p:spPr>
          <a:xfrm>
            <a:off x="186978" y="4829355"/>
            <a:ext cx="7756784" cy="372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400"/>
            </a:pPr>
            <a:r>
              <a:t>Union components allow to combine </a:t>
            </a:r>
            <a:br/>
            <a:r>
              <a:t>features of Single_crystal and </a:t>
            </a:r>
            <a:br/>
            <a:r>
              <a:t>Phonon_simple + adds phonon </a:t>
            </a:r>
            <a:br/>
            <a:r>
              <a:t>polarisation</a:t>
            </a:r>
            <a:endParaRPr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400"/>
            </a:pPr>
            <a:endParaRPr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500"/>
            </a:pPr>
          </a:p>
        </p:txBody>
      </p:sp>
      <p:sp>
        <p:nvSpPr>
          <p:cNvPr id="137" name="Line"/>
          <p:cNvSpPr/>
          <p:nvPr/>
        </p:nvSpPr>
        <p:spPr>
          <a:xfrm flipV="1">
            <a:off x="7586315" y="2865384"/>
            <a:ext cx="1" cy="19910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8" name="Line"/>
          <p:cNvSpPr/>
          <p:nvPr/>
        </p:nvSpPr>
        <p:spPr>
          <a:xfrm flipV="1">
            <a:off x="6697315" y="2865384"/>
            <a:ext cx="1" cy="19910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ample overview reminder:  Currently, SX + inelastic not so eas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Sample overview reminder: </a:t>
            </a:r>
            <a:br/>
            <a:r>
              <a:t>Currently, SX + inelastic not so easy…</a:t>
            </a:r>
          </a:p>
        </p:txBody>
      </p:sp>
      <p:sp>
        <p:nvSpPr>
          <p:cNvPr id="14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2256741"/>
            <a:ext cx="10160000" cy="1239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00" y="974335"/>
            <a:ext cx="10160000" cy="134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ntribution from Duc Le, ISIS STFC is not in the code tree yet: It is unfortunately McStas 2.0…"/>
          <p:cNvSpPr txBox="1"/>
          <p:nvPr/>
        </p:nvSpPr>
        <p:spPr>
          <a:xfrm>
            <a:off x="174278" y="3749855"/>
            <a:ext cx="10071101" cy="49545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Contribution from Duc Le, ISIS STFC is not in the code tree yet: It is unfortunately McStas 2.0</a:t>
            </a:r>
          </a:p>
          <a:p>
            <a:pPr>
              <a:defRPr b="1" sz="3200"/>
            </a:pPr>
            <a:r>
              <a:t>specific. </a:t>
            </a:r>
            <a:br/>
            <a:r>
              <a:t>Provides a “4D equivalent” of </a:t>
            </a:r>
            <a:br/>
            <a:r>
              <a:t>Isotropic_Sqw - and has flat sampling in that 4D-space:  relatively slow, big files, requires lots of statistics</a:t>
            </a:r>
            <a:endParaRPr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200"/>
            </a:pPr>
            <a:endParaRPr i="0">
              <a:latin typeface="STIXGeneral"/>
              <a:ea typeface="STIXGeneral"/>
              <a:cs typeface="STIXGeneral"/>
              <a:sym typeface="STIXGeneral"/>
            </a:endParaRPr>
          </a:p>
          <a:p>
            <a:pPr>
              <a:defRPr b="1" sz="33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ut - could we do a hack mayb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- could we do a hack maybe?</a:t>
            </a:r>
          </a:p>
        </p:txBody>
      </p:sp>
      <p:sp>
        <p:nvSpPr>
          <p:cNvPr id="148" name="How about using Monte Carlo to choose between the different components? :-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about using Monte Carlo to choose between the different components? :-)</a:t>
            </a:r>
          </a:p>
          <a:p>
            <a:pPr/>
            <a:r>
              <a:t>I.e.:</a:t>
            </a:r>
          </a:p>
          <a:p>
            <a:pPr/>
          </a:p>
          <a:p>
            <a:pPr/>
            <a:r>
              <a:t>0.3 x</a:t>
            </a:r>
          </a:p>
          <a:p>
            <a:pPr/>
          </a:p>
          <a:p>
            <a:pPr/>
            <a:r>
              <a:t>+</a:t>
            </a:r>
          </a:p>
          <a:p>
            <a:pPr/>
          </a:p>
          <a:p>
            <a:pPr/>
            <a:r>
              <a:t>0.7 x 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3" name="Group"/>
          <p:cNvGrpSpPr/>
          <p:nvPr/>
        </p:nvGrpSpPr>
        <p:grpSpPr>
          <a:xfrm>
            <a:off x="1376277" y="2877303"/>
            <a:ext cx="11799839" cy="3664074"/>
            <a:chOff x="0" y="0"/>
            <a:chExt cx="11799837" cy="3664073"/>
          </a:xfrm>
        </p:grpSpPr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1799838" cy="2331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5982" y="2295504"/>
              <a:ext cx="11588045" cy="13685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2780" t="0" r="0" b="0"/>
            <a:stretch>
              <a:fillRect/>
            </a:stretch>
          </p:blipFill>
          <p:spPr>
            <a:xfrm>
              <a:off x="7487107" y="2295413"/>
              <a:ext cx="3154222" cy="1368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… there is a hack, recip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there is a hack, recipe:</a:t>
            </a:r>
          </a:p>
        </p:txBody>
      </p:sp>
      <p:sp>
        <p:nvSpPr>
          <p:cNvPr id="156" name="INITIALIZE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INITIALIZE %{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  declare select_sample; 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%}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Arm ()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…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EXTEND %{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  select_sample = rand01();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%}</a:t>
            </a:r>
            <a:br/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COMPONENT SX= Single_crystal(…)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WHEN (select_sample &lt; 0.3)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…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COMPONENT Phonon = Phonon_simple(…)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WHEN (select_sample &gt;= 0.3)</a:t>
            </a:r>
          </a:p>
          <a:p>
            <a:pPr marL="0" indent="0" defTabSz="585215">
              <a:spcBef>
                <a:spcPts val="600"/>
              </a:spcBef>
              <a:buSzTx/>
              <a:buFontTx/>
              <a:buNone/>
              <a:defRPr sz="2048"/>
            </a:pPr>
            <a:r>
              <a:t>…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0835" y="1235223"/>
            <a:ext cx="4937363" cy="3038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C_graphite_Phonon_Overview.png" descr="C_graphite_Phonon_Over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2291" y="4405312"/>
            <a:ext cx="3881138" cy="3038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n this exercise you will have acces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In this exercise you will have access</a:t>
            </a:r>
          </a:p>
          <a:p>
            <a:pPr defTabSz="603504">
              <a:defRPr sz="2904"/>
            </a:pPr>
            <a:r>
              <a:t>to an instrument that uses this type of hack</a:t>
            </a:r>
          </a:p>
        </p:txBody>
      </p:sp>
      <p:sp>
        <p:nvSpPr>
          <p:cNvPr id="162" name="The instrument is found on the DropBox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  <a:r>
              <a:t>The instrument is found on the DropBox: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b="1" i="0" sz="2208">
                <a:latin typeface="Menlo"/>
                <a:ea typeface="Menlo"/>
                <a:cs typeface="Menlo"/>
                <a:sym typeface="Menlo"/>
              </a:defRPr>
            </a:pPr>
            <a:r>
              <a:t>Magnon_bcc_visualisation.instr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  <a:br/>
            <a:r>
              <a:t>and needs the .lau and .comps also found there: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  <a:br/>
            <a:br/>
            <a:r>
              <a:rPr b="1"/>
              <a:t>BCC_fake.lau		</a:t>
            </a:r>
            <a:endParaRPr b="1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b="1" i="0" sz="2208">
                <a:latin typeface="Menlo"/>
                <a:ea typeface="Menlo"/>
                <a:cs typeface="Menlo"/>
                <a:sym typeface="Menlo"/>
              </a:defRPr>
            </a:pPr>
            <a:r>
              <a:t>Magnon_bcc.comp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b="1" i="0" sz="2208">
                <a:latin typeface="Menlo"/>
                <a:ea typeface="Menlo"/>
                <a:cs typeface="Menlo"/>
                <a:sym typeface="Menlo"/>
              </a:defRPr>
            </a:pPr>
            <a:r>
              <a:t>Sqq_w_monitor.com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  <a:r>
              <a:t>!! PLEASE COPY FILES ACROSS - WORKING DIRECTLY IN /media/sf_Shared_folder CAN CAUSE ISSUES !!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330200" algn="l"/>
                <a:tab pos="673100" algn="l"/>
                <a:tab pos="1016000" algn="l"/>
                <a:tab pos="1358900" algn="l"/>
                <a:tab pos="1701800" algn="l"/>
                <a:tab pos="2044700" algn="l"/>
                <a:tab pos="2387600" algn="l"/>
                <a:tab pos="2730500" algn="l"/>
                <a:tab pos="3060700" algn="l"/>
                <a:tab pos="3403600" algn="l"/>
                <a:tab pos="3746500" algn="l"/>
                <a:tab pos="4089400" algn="l"/>
              </a:tabLst>
              <a:defRPr i="0" sz="2208">
                <a:latin typeface="Menlo"/>
                <a:ea typeface="Menlo"/>
                <a:cs typeface="Menlo"/>
                <a:sym typeface="Menlo"/>
              </a:defRPr>
            </a:pPr>
            <a:r>
              <a:t>(For the time being, skip the TAS_Magnon.instr instrument)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